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9" r:id="rId3"/>
    <p:sldId id="257" r:id="rId4"/>
    <p:sldId id="263" r:id="rId5"/>
    <p:sldId id="264" r:id="rId6"/>
    <p:sldId id="265" r:id="rId7"/>
    <p:sldId id="260" r:id="rId8"/>
    <p:sldId id="261" r:id="rId9"/>
    <p:sldId id="262"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8A1E47-E725-C241-97CB-394F7822B195}"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CAB5A64F-50F3-DF4C-8FBF-799F39B34C54}" type="slidenum">
              <a:rPr lang="en-US" smtClean="0"/>
              <a:t>‹#›</a:t>
            </a:fld>
            <a:endParaRPr lang="en-US"/>
          </a:p>
        </p:txBody>
      </p:sp>
    </p:spTree>
    <p:extLst>
      <p:ext uri="{BB962C8B-B14F-4D97-AF65-F5344CB8AC3E}">
        <p14:creationId xmlns:p14="http://schemas.microsoft.com/office/powerpoint/2010/main" val="297766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8A1E47-E725-C241-97CB-394F7822B195}"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5A64F-50F3-DF4C-8FBF-799F39B34C54}" type="slidenum">
              <a:rPr lang="en-US" smtClean="0"/>
              <a:t>‹#›</a:t>
            </a:fld>
            <a:endParaRPr lang="en-US"/>
          </a:p>
        </p:txBody>
      </p:sp>
    </p:spTree>
    <p:extLst>
      <p:ext uri="{BB962C8B-B14F-4D97-AF65-F5344CB8AC3E}">
        <p14:creationId xmlns:p14="http://schemas.microsoft.com/office/powerpoint/2010/main" val="178853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8A1E47-E725-C241-97CB-394F7822B195}"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5A64F-50F3-DF4C-8FBF-799F39B34C54}" type="slidenum">
              <a:rPr lang="en-US" smtClean="0"/>
              <a:t>‹#›</a:t>
            </a:fld>
            <a:endParaRPr lang="en-US"/>
          </a:p>
        </p:txBody>
      </p:sp>
    </p:spTree>
    <p:extLst>
      <p:ext uri="{BB962C8B-B14F-4D97-AF65-F5344CB8AC3E}">
        <p14:creationId xmlns:p14="http://schemas.microsoft.com/office/powerpoint/2010/main" val="1715749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8A1E47-E725-C241-97CB-394F7822B195}"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5A64F-50F3-DF4C-8FBF-799F39B34C54}" type="slidenum">
              <a:rPr lang="en-US" smtClean="0"/>
              <a:t>‹#›</a:t>
            </a:fld>
            <a:endParaRPr lang="en-US"/>
          </a:p>
        </p:txBody>
      </p:sp>
    </p:spTree>
    <p:extLst>
      <p:ext uri="{BB962C8B-B14F-4D97-AF65-F5344CB8AC3E}">
        <p14:creationId xmlns:p14="http://schemas.microsoft.com/office/powerpoint/2010/main" val="100683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48A1E47-E725-C241-97CB-394F7822B195}" type="datetimeFigureOut">
              <a:rPr lang="en-US" smtClean="0"/>
              <a:t>10/17/22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AB5A64F-50F3-DF4C-8FBF-799F39B34C54}" type="slidenum">
              <a:rPr lang="en-US" smtClean="0"/>
              <a:t>‹#›</a:t>
            </a:fld>
            <a:endParaRPr lang="en-US"/>
          </a:p>
        </p:txBody>
      </p:sp>
    </p:spTree>
    <p:extLst>
      <p:ext uri="{BB962C8B-B14F-4D97-AF65-F5344CB8AC3E}">
        <p14:creationId xmlns:p14="http://schemas.microsoft.com/office/powerpoint/2010/main" val="159721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8A1E47-E725-C241-97CB-394F7822B195}"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5A64F-50F3-DF4C-8FBF-799F39B34C54}" type="slidenum">
              <a:rPr lang="en-US" smtClean="0"/>
              <a:t>‹#›</a:t>
            </a:fld>
            <a:endParaRPr lang="en-US"/>
          </a:p>
        </p:txBody>
      </p:sp>
    </p:spTree>
    <p:extLst>
      <p:ext uri="{BB962C8B-B14F-4D97-AF65-F5344CB8AC3E}">
        <p14:creationId xmlns:p14="http://schemas.microsoft.com/office/powerpoint/2010/main" val="128577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8A1E47-E725-C241-97CB-394F7822B195}" type="datetimeFigureOut">
              <a:rPr lang="en-US" smtClean="0"/>
              <a:t>10/17/22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B5A64F-50F3-DF4C-8FBF-799F39B34C5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4168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8A1E47-E725-C241-97CB-394F7822B195}" type="datetimeFigureOut">
              <a:rPr lang="en-US" smtClean="0"/>
              <a:t>10/17/22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B5A64F-50F3-DF4C-8FBF-799F39B34C54}"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3372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A1E47-E725-C241-97CB-394F7822B195}" type="datetimeFigureOut">
              <a:rPr lang="en-US" smtClean="0"/>
              <a:t>10/17/22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B5A64F-50F3-DF4C-8FBF-799F39B34C54}" type="slidenum">
              <a:rPr lang="en-US" smtClean="0"/>
              <a:t>‹#›</a:t>
            </a:fld>
            <a:endParaRPr lang="en-US"/>
          </a:p>
        </p:txBody>
      </p:sp>
    </p:spTree>
    <p:extLst>
      <p:ext uri="{BB962C8B-B14F-4D97-AF65-F5344CB8AC3E}">
        <p14:creationId xmlns:p14="http://schemas.microsoft.com/office/powerpoint/2010/main" val="330920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8A1E47-E725-C241-97CB-394F7822B195}"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AB5A64F-50F3-DF4C-8FBF-799F39B34C54}" type="slidenum">
              <a:rPr lang="en-US" smtClean="0"/>
              <a:t>‹#›</a:t>
            </a:fld>
            <a:endParaRPr lang="en-US"/>
          </a:p>
        </p:txBody>
      </p:sp>
    </p:spTree>
    <p:extLst>
      <p:ext uri="{BB962C8B-B14F-4D97-AF65-F5344CB8AC3E}">
        <p14:creationId xmlns:p14="http://schemas.microsoft.com/office/powerpoint/2010/main" val="23602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8A1E47-E725-C241-97CB-394F7822B195}" type="datetimeFigureOut">
              <a:rPr lang="en-US" smtClean="0"/>
              <a:t>10/17/22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AB5A64F-50F3-DF4C-8FBF-799F39B34C54}" type="slidenum">
              <a:rPr lang="en-US" smtClean="0"/>
              <a:t>‹#›</a:t>
            </a:fld>
            <a:endParaRPr lang="en-US"/>
          </a:p>
        </p:txBody>
      </p:sp>
    </p:spTree>
    <p:extLst>
      <p:ext uri="{BB962C8B-B14F-4D97-AF65-F5344CB8AC3E}">
        <p14:creationId xmlns:p14="http://schemas.microsoft.com/office/powerpoint/2010/main" val="914911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48A1E47-E725-C241-97CB-394F7822B195}" type="datetimeFigureOut">
              <a:rPr lang="en-US" smtClean="0"/>
              <a:t>10/17/22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CAB5A64F-50F3-DF4C-8FBF-799F39B34C54}" type="slidenum">
              <a:rPr lang="en-US" smtClean="0"/>
              <a:t>‹#›</a:t>
            </a:fld>
            <a:endParaRPr lang="en-US"/>
          </a:p>
        </p:txBody>
      </p:sp>
    </p:spTree>
    <p:extLst>
      <p:ext uri="{BB962C8B-B14F-4D97-AF65-F5344CB8AC3E}">
        <p14:creationId xmlns:p14="http://schemas.microsoft.com/office/powerpoint/2010/main" val="265123422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CD1B-D459-2843-BE3F-5EEC3F717CB5}"/>
              </a:ext>
            </a:extLst>
          </p:cNvPr>
          <p:cNvSpPr>
            <a:spLocks noGrp="1"/>
          </p:cNvSpPr>
          <p:nvPr>
            <p:ph type="ctrTitle"/>
          </p:nvPr>
        </p:nvSpPr>
        <p:spPr/>
        <p:txBody>
          <a:bodyPr/>
          <a:lstStyle/>
          <a:p>
            <a:r>
              <a:rPr lang="en-US" dirty="0"/>
              <a:t>Cultivate Gratitude</a:t>
            </a:r>
          </a:p>
        </p:txBody>
      </p:sp>
      <p:sp>
        <p:nvSpPr>
          <p:cNvPr id="3" name="Subtitle 2">
            <a:extLst>
              <a:ext uri="{FF2B5EF4-FFF2-40B4-BE49-F238E27FC236}">
                <a16:creationId xmlns:a16="http://schemas.microsoft.com/office/drawing/2014/main" id="{26120A01-CB27-DF46-8032-627E49FEF8D4}"/>
              </a:ext>
            </a:extLst>
          </p:cNvPr>
          <p:cNvSpPr>
            <a:spLocks noGrp="1"/>
          </p:cNvSpPr>
          <p:nvPr>
            <p:ph type="subTitle" idx="1"/>
          </p:nvPr>
        </p:nvSpPr>
        <p:spPr/>
        <p:txBody>
          <a:bodyPr>
            <a:normAutofit/>
          </a:bodyPr>
          <a:lstStyle/>
          <a:p>
            <a:r>
              <a:rPr lang="en-US" sz="2800" dirty="0"/>
              <a:t>To regain a sense of purpose and perspective</a:t>
            </a:r>
          </a:p>
        </p:txBody>
      </p:sp>
    </p:spTree>
    <p:extLst>
      <p:ext uri="{BB962C8B-B14F-4D97-AF65-F5344CB8AC3E}">
        <p14:creationId xmlns:p14="http://schemas.microsoft.com/office/powerpoint/2010/main" val="1181427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69ACB9-9A24-6749-86EE-82EA54AF5C46}"/>
              </a:ext>
            </a:extLst>
          </p:cNvPr>
          <p:cNvSpPr txBox="1"/>
          <p:nvPr/>
        </p:nvSpPr>
        <p:spPr>
          <a:xfrm>
            <a:off x="1087120" y="2431534"/>
            <a:ext cx="10668000" cy="1323439"/>
          </a:xfrm>
          <a:prstGeom prst="rect">
            <a:avLst/>
          </a:prstGeom>
          <a:noFill/>
        </p:spPr>
        <p:txBody>
          <a:bodyPr wrap="square">
            <a:spAutoFit/>
          </a:bodyPr>
          <a:lstStyle/>
          <a:p>
            <a:pPr marR="0" lvl="0" rtl="0">
              <a:spcBef>
                <a:spcPts val="0"/>
              </a:spcBef>
              <a:spcAft>
                <a:spcPts val="0"/>
              </a:spcAft>
            </a:pPr>
            <a:r>
              <a:rPr lang="en-US" sz="4000" dirty="0">
                <a:solidFill>
                  <a:srgbClr val="222222"/>
                </a:solidFill>
                <a:latin typeface="Calibri" panose="020F0502020204030204" pitchFamily="34" charset="0"/>
                <a:ea typeface="Times New Roman" panose="02020603050405020304" pitchFamily="18" charset="0"/>
                <a:cs typeface="Calibri" panose="020F0502020204030204" pitchFamily="34" charset="0"/>
              </a:rPr>
              <a:t>C</a:t>
            </a:r>
            <a:r>
              <a:rPr lang="en-US" sz="40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ontinue the time in-between in prayer and contemplation.</a:t>
            </a:r>
            <a:endParaRPr lang="en-US" sz="4000" dirty="0">
              <a:effectLst/>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331446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7F3762-0690-C04F-BD6F-11C40E6D1D07}"/>
              </a:ext>
            </a:extLst>
          </p:cNvPr>
          <p:cNvSpPr txBox="1"/>
          <p:nvPr/>
        </p:nvSpPr>
        <p:spPr>
          <a:xfrm>
            <a:off x="2128520" y="1530776"/>
            <a:ext cx="8097520" cy="3477875"/>
          </a:xfrm>
          <a:prstGeom prst="rect">
            <a:avLst/>
          </a:prstGeom>
          <a:noFill/>
        </p:spPr>
        <p:txBody>
          <a:bodyPr wrap="square">
            <a:spAutoFit/>
          </a:bodyPr>
          <a:lstStyle/>
          <a:p>
            <a:pPr marR="0" lvl="0" rtl="0">
              <a:spcBef>
                <a:spcPts val="0"/>
              </a:spcBef>
              <a:spcAft>
                <a:spcPts val="0"/>
              </a:spcAft>
            </a:pPr>
            <a:r>
              <a:rPr lang="en-US" sz="4400" dirty="0">
                <a:effectLst/>
                <a:latin typeface="Calibri" panose="020F0502020204030204" pitchFamily="34" charset="0"/>
                <a:ea typeface="DengXian" panose="02010600030101010101" pitchFamily="2" charset="-122"/>
                <a:cs typeface="Arial" panose="020B0604020202020204" pitchFamily="34" charset="0"/>
              </a:rPr>
              <a:t>Vision and mission are so central to the life of God’s people that </a:t>
            </a:r>
          </a:p>
          <a:p>
            <a:pPr marR="0" lvl="0" rtl="0">
              <a:spcBef>
                <a:spcPts val="0"/>
              </a:spcBef>
              <a:spcAft>
                <a:spcPts val="0"/>
              </a:spcAft>
            </a:pPr>
            <a:r>
              <a:rPr lang="en-US" sz="4400" dirty="0">
                <a:effectLst/>
                <a:latin typeface="Calibri" panose="020F0502020204030204" pitchFamily="34" charset="0"/>
                <a:ea typeface="DengXian" panose="02010600030101010101" pitchFamily="2" charset="-122"/>
                <a:cs typeface="Arial" panose="020B0604020202020204" pitchFamily="34" charset="0"/>
              </a:rPr>
              <a:t>without vision we perish and </a:t>
            </a:r>
          </a:p>
          <a:p>
            <a:pPr marR="0" lvl="0" rtl="0">
              <a:spcBef>
                <a:spcPts val="0"/>
              </a:spcBef>
              <a:spcAft>
                <a:spcPts val="0"/>
              </a:spcAft>
            </a:pPr>
            <a:r>
              <a:rPr lang="en-US" sz="4400" dirty="0">
                <a:effectLst/>
                <a:latin typeface="Calibri" panose="020F0502020204030204" pitchFamily="34" charset="0"/>
                <a:ea typeface="DengXian" panose="02010600030101010101" pitchFamily="2" charset="-122"/>
                <a:cs typeface="Arial" panose="020B0604020202020204" pitchFamily="34" charset="0"/>
              </a:rPr>
              <a:t>without mission we lose our way. </a:t>
            </a:r>
          </a:p>
          <a:p>
            <a:pPr marR="0" lvl="0" rtl="0">
              <a:spcBef>
                <a:spcPts val="0"/>
              </a:spcBef>
              <a:spcAft>
                <a:spcPts val="0"/>
              </a:spcAft>
            </a:pPr>
            <a:r>
              <a:rPr lang="en-US" sz="3600" dirty="0">
                <a:latin typeface="Calibri" panose="020F0502020204030204" pitchFamily="34" charset="0"/>
                <a:ea typeface="DengXian" panose="02010600030101010101" pitchFamily="2" charset="-122"/>
                <a:cs typeface="Arial" panose="020B0604020202020204" pitchFamily="34" charset="0"/>
              </a:rPr>
              <a:t>~ Henri Noewen</a:t>
            </a:r>
            <a:endParaRPr lang="en-US" sz="3600" dirty="0">
              <a:effectLst/>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677554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18856-D3E3-324F-99FD-1C8614A11529}"/>
              </a:ext>
            </a:extLst>
          </p:cNvPr>
          <p:cNvSpPr>
            <a:spLocks noGrp="1"/>
          </p:cNvSpPr>
          <p:nvPr>
            <p:ph type="title"/>
          </p:nvPr>
        </p:nvSpPr>
        <p:spPr/>
        <p:txBody>
          <a:bodyPr/>
          <a:lstStyle/>
          <a:p>
            <a:r>
              <a:rPr lang="en-US" b="1" dirty="0"/>
              <a:t>We do God’s work by:</a:t>
            </a:r>
            <a:r>
              <a:rPr lang="en-US" b="1" dirty="0">
                <a:effectLst/>
              </a:rPr>
              <a:t> </a:t>
            </a:r>
            <a:endParaRPr lang="en-US" b="1" dirty="0"/>
          </a:p>
        </p:txBody>
      </p:sp>
      <p:sp>
        <p:nvSpPr>
          <p:cNvPr id="3" name="Content Placeholder 2">
            <a:extLst>
              <a:ext uri="{FF2B5EF4-FFF2-40B4-BE49-F238E27FC236}">
                <a16:creationId xmlns:a16="http://schemas.microsoft.com/office/drawing/2014/main" id="{DBAB69C9-B6AB-1543-A637-1340BD43E6D0}"/>
              </a:ext>
            </a:extLst>
          </p:cNvPr>
          <p:cNvSpPr>
            <a:spLocks noGrp="1"/>
          </p:cNvSpPr>
          <p:nvPr>
            <p:ph idx="1"/>
          </p:nvPr>
        </p:nvSpPr>
        <p:spPr/>
        <p:txBody>
          <a:bodyPr>
            <a:normAutofit fontScale="92500"/>
          </a:bodyPr>
          <a:lstStyle/>
          <a:p>
            <a:r>
              <a:rPr lang="en-US" sz="3600" dirty="0"/>
              <a:t>Growing in faith through worship, study, solidarity with the poor and marginalized, prayer, and fellowship</a:t>
            </a:r>
            <a:r>
              <a:rPr lang="en-US" sz="3600" dirty="0">
                <a:effectLst/>
              </a:rPr>
              <a:t> </a:t>
            </a:r>
          </a:p>
          <a:p>
            <a:r>
              <a:rPr lang="en-US" sz="3600" dirty="0"/>
              <a:t>Risking innovation and Spirit-led change</a:t>
            </a:r>
          </a:p>
          <a:p>
            <a:r>
              <a:rPr lang="en-US" sz="3600" dirty="0"/>
              <a:t>Anchoring ourselves in Christ’s love, hope, and joy</a:t>
            </a:r>
          </a:p>
          <a:p>
            <a:r>
              <a:rPr lang="en-US" sz="3600" dirty="0"/>
              <a:t>Caring for all with compassion and respect</a:t>
            </a:r>
          </a:p>
          <a:p>
            <a:r>
              <a:rPr lang="en-US" sz="3600" dirty="0"/>
              <a:t>Excelling in every endeavor</a:t>
            </a:r>
          </a:p>
          <a:p>
            <a:pPr marL="0" indent="0">
              <a:buNone/>
            </a:pPr>
            <a:endParaRPr lang="en-US" dirty="0"/>
          </a:p>
        </p:txBody>
      </p:sp>
    </p:spTree>
    <p:extLst>
      <p:ext uri="{BB962C8B-B14F-4D97-AF65-F5344CB8AC3E}">
        <p14:creationId xmlns:p14="http://schemas.microsoft.com/office/powerpoint/2010/main" val="340111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9E709-6A53-E147-85D5-6479B39DFAFB}"/>
              </a:ext>
            </a:extLst>
          </p:cNvPr>
          <p:cNvSpPr>
            <a:spLocks noGrp="1"/>
          </p:cNvSpPr>
          <p:nvPr>
            <p:ph type="title"/>
          </p:nvPr>
        </p:nvSpPr>
        <p:spPr/>
        <p:txBody>
          <a:bodyPr/>
          <a:lstStyle/>
          <a:p>
            <a:r>
              <a:rPr lang="en-US" dirty="0"/>
              <a:t>Zoom Out</a:t>
            </a:r>
          </a:p>
        </p:txBody>
      </p:sp>
      <p:sp>
        <p:nvSpPr>
          <p:cNvPr id="3" name="Content Placeholder 2">
            <a:extLst>
              <a:ext uri="{FF2B5EF4-FFF2-40B4-BE49-F238E27FC236}">
                <a16:creationId xmlns:a16="http://schemas.microsoft.com/office/drawing/2014/main" id="{E4ECDBE7-F336-6549-8D68-B6545A2A6E82}"/>
              </a:ext>
            </a:extLst>
          </p:cNvPr>
          <p:cNvSpPr>
            <a:spLocks noGrp="1"/>
          </p:cNvSpPr>
          <p:nvPr>
            <p:ph idx="1"/>
          </p:nvPr>
        </p:nvSpPr>
        <p:spPr/>
        <p:txBody>
          <a:bodyPr>
            <a:normAutofit/>
          </a:bodyPr>
          <a:lstStyle/>
          <a:p>
            <a:pPr lvl="0"/>
            <a:r>
              <a:rPr lang="en-US" sz="3200" dirty="0"/>
              <a:t>The church's role, </a:t>
            </a:r>
          </a:p>
          <a:p>
            <a:pPr lvl="0"/>
            <a:r>
              <a:rPr lang="en-US" sz="3200" dirty="0"/>
              <a:t>Tabor's role in SLC</a:t>
            </a:r>
          </a:p>
        </p:txBody>
      </p:sp>
    </p:spTree>
    <p:extLst>
      <p:ext uri="{BB962C8B-B14F-4D97-AF65-F5344CB8AC3E}">
        <p14:creationId xmlns:p14="http://schemas.microsoft.com/office/powerpoint/2010/main" val="1111761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0CD0-E368-BE41-BE7D-2EBB17DAD19E}"/>
              </a:ext>
            </a:extLst>
          </p:cNvPr>
          <p:cNvSpPr>
            <a:spLocks noGrp="1"/>
          </p:cNvSpPr>
          <p:nvPr>
            <p:ph type="title"/>
          </p:nvPr>
        </p:nvSpPr>
        <p:spPr/>
        <p:txBody>
          <a:bodyPr/>
          <a:lstStyle/>
          <a:p>
            <a:r>
              <a:rPr lang="en-US" dirty="0"/>
              <a:t>Zoom In</a:t>
            </a:r>
          </a:p>
        </p:txBody>
      </p:sp>
      <p:sp>
        <p:nvSpPr>
          <p:cNvPr id="3" name="Content Placeholder 2">
            <a:extLst>
              <a:ext uri="{FF2B5EF4-FFF2-40B4-BE49-F238E27FC236}">
                <a16:creationId xmlns:a16="http://schemas.microsoft.com/office/drawing/2014/main" id="{43547B5D-9DC4-8A40-A200-53232DEDA74F}"/>
              </a:ext>
            </a:extLst>
          </p:cNvPr>
          <p:cNvSpPr>
            <a:spLocks noGrp="1"/>
          </p:cNvSpPr>
          <p:nvPr>
            <p:ph idx="1"/>
          </p:nvPr>
        </p:nvSpPr>
        <p:spPr/>
        <p:txBody>
          <a:bodyPr/>
          <a:lstStyle/>
          <a:p>
            <a:r>
              <a:rPr lang="en-US" dirty="0"/>
              <a:t>How do we see our personal roles at Tabor: A team, B team, C team (longevity in being here, age-based, what was happening in my life at different times)</a:t>
            </a:r>
          </a:p>
          <a:p>
            <a:pPr lvl="1"/>
            <a:endParaRPr lang="en-US" dirty="0"/>
          </a:p>
          <a:p>
            <a:pPr lvl="1"/>
            <a:r>
              <a:rPr lang="en-US" dirty="0"/>
              <a:t>What did they look like when I first joined?</a:t>
            </a:r>
          </a:p>
          <a:p>
            <a:pPr lvl="1"/>
            <a:r>
              <a:rPr lang="en-US" dirty="0"/>
              <a:t>What do they look like now?</a:t>
            </a:r>
          </a:p>
          <a:p>
            <a:pPr lvl="1"/>
            <a:r>
              <a:rPr lang="en-US" dirty="0"/>
              <a:t>How do I envision myself in the next 5-10 years?</a:t>
            </a:r>
          </a:p>
        </p:txBody>
      </p:sp>
    </p:spTree>
    <p:extLst>
      <p:ext uri="{BB962C8B-B14F-4D97-AF65-F5344CB8AC3E}">
        <p14:creationId xmlns:p14="http://schemas.microsoft.com/office/powerpoint/2010/main" val="3896014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CED42-8A52-1D4F-8AA2-531260E040FB}"/>
              </a:ext>
            </a:extLst>
          </p:cNvPr>
          <p:cNvSpPr>
            <a:spLocks noGrp="1"/>
          </p:cNvSpPr>
          <p:nvPr>
            <p:ph type="title"/>
          </p:nvPr>
        </p:nvSpPr>
        <p:spPr/>
        <p:txBody>
          <a:bodyPr/>
          <a:lstStyle/>
          <a:p>
            <a:r>
              <a:rPr lang="en-US" dirty="0"/>
              <a:t>Hit Pause</a:t>
            </a:r>
          </a:p>
        </p:txBody>
      </p:sp>
      <p:sp>
        <p:nvSpPr>
          <p:cNvPr id="3" name="Content Placeholder 2">
            <a:extLst>
              <a:ext uri="{FF2B5EF4-FFF2-40B4-BE49-F238E27FC236}">
                <a16:creationId xmlns:a16="http://schemas.microsoft.com/office/drawing/2014/main" id="{F1830E6C-DAA3-0C4D-8B8C-9DF2D727C8C5}"/>
              </a:ext>
            </a:extLst>
          </p:cNvPr>
          <p:cNvSpPr>
            <a:spLocks noGrp="1"/>
          </p:cNvSpPr>
          <p:nvPr>
            <p:ph idx="1"/>
          </p:nvPr>
        </p:nvSpPr>
        <p:spPr/>
        <p:txBody>
          <a:bodyPr/>
          <a:lstStyle/>
          <a:p>
            <a:r>
              <a:rPr lang="en-US" dirty="0"/>
              <a:t>We leave until the next time</a:t>
            </a:r>
          </a:p>
          <a:p>
            <a:r>
              <a:rPr lang="en-US" dirty="0"/>
              <a:t>Stopping to be in God’s presence, resting in the assurance of God’s love. Experience the truth of thoughts and experiences</a:t>
            </a:r>
          </a:p>
          <a:p>
            <a:r>
              <a:rPr lang="en-US" dirty="0"/>
              <a:t>Continue in prayer and contemplation</a:t>
            </a:r>
          </a:p>
        </p:txBody>
      </p:sp>
    </p:spTree>
    <p:extLst>
      <p:ext uri="{BB962C8B-B14F-4D97-AF65-F5344CB8AC3E}">
        <p14:creationId xmlns:p14="http://schemas.microsoft.com/office/powerpoint/2010/main" val="371631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5CB7EC-B3BD-A049-8B58-AFF8F50D09EF}"/>
              </a:ext>
            </a:extLst>
          </p:cNvPr>
          <p:cNvSpPr txBox="1"/>
          <p:nvPr/>
        </p:nvSpPr>
        <p:spPr>
          <a:xfrm>
            <a:off x="609600" y="1166842"/>
            <a:ext cx="10972800" cy="4524315"/>
          </a:xfrm>
          <a:prstGeom prst="rect">
            <a:avLst/>
          </a:prstGeom>
          <a:noFill/>
        </p:spPr>
        <p:txBody>
          <a:bodyPr wrap="square">
            <a:spAutoFit/>
          </a:bodyPr>
          <a:lstStyle/>
          <a:p>
            <a:r>
              <a:rPr lang="en-US" sz="3600" dirty="0">
                <a:effectLst/>
                <a:latin typeface="Calibri" panose="020F0502020204030204" pitchFamily="34" charset="0"/>
                <a:ea typeface="Times New Roman" panose="02020603050405020304" pitchFamily="18" charset="0"/>
                <a:cs typeface="Calibri" panose="020F0502020204030204" pitchFamily="34" charset="0"/>
              </a:rPr>
              <a:t>“</a:t>
            </a:r>
            <a:r>
              <a:rPr lang="en-US" sz="3600" dirty="0">
                <a:solidFill>
                  <a:srgbClr val="333333"/>
                </a:solidFill>
                <a:effectLst/>
                <a:latin typeface="Open Sans" panose="020B0606030504020204" pitchFamily="34" charset="0"/>
                <a:ea typeface="Times New Roman" panose="02020603050405020304" pitchFamily="18" charset="0"/>
              </a:rPr>
              <a:t>I am of the opinion that my life belongs to the whole community and as long as I live, it is my privilege to do for it whatever I can.  I rejoice in life for its own sake.  Life is no “brief candle” to me; it is a sort of splendid torch which I have got hold of for the moment and I want to make it burn as brightly as possible before handing it on to future generations.”</a:t>
            </a:r>
            <a:r>
              <a:rPr lang="en-US" sz="3600" dirty="0">
                <a:effectLst/>
              </a:rPr>
              <a:t>  ~ </a:t>
            </a:r>
            <a:r>
              <a:rPr lang="en-US" sz="2800" dirty="0">
                <a:effectLst/>
              </a:rPr>
              <a:t>George Bernard Shaw</a:t>
            </a:r>
            <a:endParaRPr lang="en-US" sz="2800" dirty="0"/>
          </a:p>
        </p:txBody>
      </p:sp>
    </p:spTree>
    <p:extLst>
      <p:ext uri="{BB962C8B-B14F-4D97-AF65-F5344CB8AC3E}">
        <p14:creationId xmlns:p14="http://schemas.microsoft.com/office/powerpoint/2010/main" val="7249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5CB7EC-B3BD-A049-8B58-AFF8F50D09EF}"/>
              </a:ext>
            </a:extLst>
          </p:cNvPr>
          <p:cNvSpPr txBox="1"/>
          <p:nvPr/>
        </p:nvSpPr>
        <p:spPr>
          <a:xfrm>
            <a:off x="711200" y="1720840"/>
            <a:ext cx="10972800" cy="3416320"/>
          </a:xfrm>
          <a:prstGeom prst="rect">
            <a:avLst/>
          </a:prstGeom>
          <a:noFill/>
        </p:spPr>
        <p:txBody>
          <a:bodyPr wrap="square">
            <a:spAutoFit/>
          </a:bodyPr>
          <a:lstStyle/>
          <a:p>
            <a:r>
              <a:rPr lang="en-US" sz="3600" dirty="0"/>
              <a:t>“Above all else, never aim low or think small.  You are a divine manifestation of God, and in that regard you are connected to that which causes and creates miracles.  So stop focusing on what you don’t have, and shift your consciousness to an appreciation for all you are and all that you do have.” </a:t>
            </a:r>
            <a:r>
              <a:rPr lang="en-US" sz="3600" dirty="0">
                <a:effectLst/>
              </a:rPr>
              <a:t>~ </a:t>
            </a:r>
            <a:r>
              <a:rPr lang="en-US" sz="2800" dirty="0">
                <a:effectLst/>
              </a:rPr>
              <a:t>Wayne Dyer</a:t>
            </a:r>
            <a:endParaRPr lang="en-US" sz="2800" dirty="0"/>
          </a:p>
        </p:txBody>
      </p:sp>
    </p:spTree>
    <p:extLst>
      <p:ext uri="{BB962C8B-B14F-4D97-AF65-F5344CB8AC3E}">
        <p14:creationId xmlns:p14="http://schemas.microsoft.com/office/powerpoint/2010/main" val="198099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BCF44C-8486-6448-915B-1BFEEA88E663}"/>
              </a:ext>
            </a:extLst>
          </p:cNvPr>
          <p:cNvSpPr txBox="1"/>
          <p:nvPr/>
        </p:nvSpPr>
        <p:spPr>
          <a:xfrm>
            <a:off x="2194560" y="1652568"/>
            <a:ext cx="8239760" cy="1938992"/>
          </a:xfrm>
          <a:prstGeom prst="rect">
            <a:avLst/>
          </a:prstGeom>
          <a:noFill/>
        </p:spPr>
        <p:txBody>
          <a:bodyPr wrap="square">
            <a:spAutoFit/>
          </a:bodyPr>
          <a:lstStyle/>
          <a:p>
            <a:r>
              <a:rPr lang="en-US" sz="4000" dirty="0">
                <a:effectLst/>
                <a:latin typeface="Calibri" panose="020F0502020204030204" pitchFamily="34" charset="0"/>
                <a:ea typeface="DengXian" panose="02010600030101010101" pitchFamily="2" charset="-122"/>
                <a:cs typeface="Arial" panose="020B0604020202020204" pitchFamily="34" charset="0"/>
              </a:rPr>
              <a:t>Be still and know that I am God. </a:t>
            </a:r>
          </a:p>
          <a:p>
            <a:r>
              <a:rPr lang="en-US" sz="4000" dirty="0">
                <a:effectLst/>
                <a:latin typeface="Calibri" panose="020F0502020204030204" pitchFamily="34" charset="0"/>
                <a:ea typeface="DengXian" panose="02010600030101010101" pitchFamily="2" charset="-122"/>
                <a:cs typeface="Arial" panose="020B0604020202020204" pitchFamily="34" charset="0"/>
              </a:rPr>
              <a:t>Being full in our bodies and resting in the assurance of God’s love.</a:t>
            </a:r>
            <a:endParaRPr lang="en-US" sz="4000" dirty="0"/>
          </a:p>
        </p:txBody>
      </p:sp>
    </p:spTree>
    <p:extLst>
      <p:ext uri="{BB962C8B-B14F-4D97-AF65-F5344CB8AC3E}">
        <p14:creationId xmlns:p14="http://schemas.microsoft.com/office/powerpoint/2010/main" val="2033404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{E903ACC5-6531-4548-85D4-2AB922E8F001}tf10001070</Template>
  <TotalTime>328</TotalTime>
  <Words>388</Words>
  <Application>Microsoft Macintosh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Open Sans</vt:lpstr>
      <vt:lpstr>Rockwell Extra Bold</vt:lpstr>
      <vt:lpstr>Wingdings</vt:lpstr>
      <vt:lpstr>Wood Type</vt:lpstr>
      <vt:lpstr>Cultivate Gratitude</vt:lpstr>
      <vt:lpstr>PowerPoint Presentation</vt:lpstr>
      <vt:lpstr>We do God’s work by: </vt:lpstr>
      <vt:lpstr>Zoom Out</vt:lpstr>
      <vt:lpstr>Zoom In</vt:lpstr>
      <vt:lpstr>Hit Pause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Cultivate Gratitude</dc:title>
  <dc:creator>Mark Elstad</dc:creator>
  <cp:lastModifiedBy>Mark Elstad</cp:lastModifiedBy>
  <cp:revision>2</cp:revision>
  <cp:lastPrinted>2022-09-10T20:20:38Z</cp:lastPrinted>
  <dcterms:created xsi:type="dcterms:W3CDTF">2022-09-10T18:58:52Z</dcterms:created>
  <dcterms:modified xsi:type="dcterms:W3CDTF">2022-10-17T21:49:20Z</dcterms:modified>
</cp:coreProperties>
</file>